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74" r:id="rId2"/>
    <p:sldId id="273" r:id="rId3"/>
    <p:sldId id="272" r:id="rId4"/>
    <p:sldId id="277" r:id="rId5"/>
    <p:sldId id="278" r:id="rId6"/>
    <p:sldId id="271" r:id="rId7"/>
    <p:sldId id="276" r:id="rId8"/>
    <p:sldId id="279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>
        <p:scale>
          <a:sx n="85" d="100"/>
          <a:sy n="85" d="100"/>
        </p:scale>
        <p:origin x="49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ntonukmar.s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hyperlink" Target="https://pousadadejovens.sintra.pt/hom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628502" y="1976846"/>
            <a:ext cx="9144000" cy="3386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sl-SI" sz="4900" b="1" dirty="0" smtClean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NA KRILIH RAZNOLIKOSTI</a:t>
            </a:r>
            <a:r>
              <a:rPr lang="sl-SI" sz="53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sl-SI" sz="53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sl-SI" sz="3700" b="1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On </a:t>
            </a:r>
            <a:r>
              <a:rPr lang="sl-SI" sz="3700" b="1" dirty="0" err="1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the</a:t>
            </a:r>
            <a:r>
              <a:rPr lang="sl-SI" sz="3700" b="1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sl-SI" sz="3700" b="1" dirty="0" err="1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wings</a:t>
            </a:r>
            <a:r>
              <a:rPr lang="sl-SI" sz="3700" b="1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sl-SI" sz="3700" b="1" dirty="0" err="1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of</a:t>
            </a:r>
            <a:r>
              <a:rPr lang="sl-SI" sz="3700" b="1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sl-SI" sz="3700" b="1" dirty="0" err="1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diversity</a:t>
            </a:r>
            <a:r>
              <a:rPr lang="sl-SI" sz="3700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sl-SI" sz="3700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</a:br>
            <a:r>
              <a:rPr lang="sl-SI" sz="2500" b="1" dirty="0" smtClean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sl-SI" sz="2500" b="1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. 10. 2022–31. 3. </a:t>
            </a:r>
            <a:r>
              <a:rPr lang="sl-SI" sz="2500" b="1" dirty="0" smtClean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2024</a:t>
            </a:r>
            <a:r>
              <a:rPr lang="sl-SI" sz="2500" b="1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sl-SI" sz="2500" b="1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</a:br>
            <a:r>
              <a:rPr lang="sl-SI" sz="27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sl-SI" sz="27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sl-SI" sz="2500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koordinatorica </a:t>
            </a:r>
            <a:r>
              <a:rPr lang="sl-SI" sz="2500" dirty="0" err="1" smtClean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Erasmus</a:t>
            </a:r>
            <a:r>
              <a:rPr lang="sl-SI" sz="2500" dirty="0" smtClean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+ projekta</a:t>
            </a:r>
            <a:r>
              <a:rPr lang="sl-SI" sz="2500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: Melita </a:t>
            </a:r>
            <a:r>
              <a:rPr lang="sl-SI" sz="2500" dirty="0" err="1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Škrlec</a:t>
            </a:r>
            <a:r>
              <a:rPr lang="sl-SI" sz="2500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sl-SI" sz="2500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</a:br>
            <a:r>
              <a:rPr lang="sl-SI" sz="2500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članica projektnega tima: Tadeja </a:t>
            </a:r>
            <a:r>
              <a:rPr lang="sl-SI" sz="2500" dirty="0" smtClean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Savski</a:t>
            </a:r>
          </a:p>
          <a:p>
            <a:pPr algn="ctr"/>
            <a:r>
              <a:rPr lang="sl-SI" sz="2500" dirty="0" smtClean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spremljevalki: Sandra Mihalič, Nataša Stepančič</a:t>
            </a:r>
            <a:endParaRPr lang="sl-SI" sz="2500" dirty="0">
              <a:solidFill>
                <a:schemeClr val="tx1"/>
              </a:solidFill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Slika 2" descr="C:\Users\Melita\AppData\Local\Microsoft\Windows\INetCache\Content.MSO\820216E6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21" y="399349"/>
            <a:ext cx="1126127" cy="102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 descr="DARS d.d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39"/>
          <a:stretch/>
        </p:blipFill>
        <p:spPr bwMode="auto">
          <a:xfrm>
            <a:off x="8605519" y="5570219"/>
            <a:ext cx="3149600" cy="83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85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383178"/>
            <a:ext cx="10058400" cy="844987"/>
          </a:xfrm>
        </p:spPr>
        <p:txBody>
          <a:bodyPr/>
          <a:lstStyle/>
          <a:p>
            <a:pPr algn="ctr"/>
            <a:r>
              <a:rPr lang="sl-SI" b="1" dirty="0" smtClean="0"/>
              <a:t>Kaj se </a:t>
            </a:r>
            <a:r>
              <a:rPr lang="sl-SI" b="1" dirty="0" smtClean="0"/>
              <a:t>dogaja </a:t>
            </a:r>
            <a:r>
              <a:rPr lang="sl-SI" b="1" dirty="0" smtClean="0"/>
              <a:t>na šoli? (1.-9. raz.)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49169" y="1156447"/>
            <a:ext cx="11286308" cy="5287896"/>
          </a:xfrm>
        </p:spPr>
        <p:txBody>
          <a:bodyPr>
            <a:normAutofit fontScale="77500" lnSpcReduction="20000"/>
          </a:bodyPr>
          <a:lstStyle/>
          <a:p>
            <a:r>
              <a:rPr lang="sl-SI" sz="3300" dirty="0">
                <a:cs typeface="Times New Roman" panose="02020603050405020304" pitchFamily="18" charset="0"/>
              </a:rPr>
              <a:t>Različne </a:t>
            </a:r>
            <a:r>
              <a:rPr lang="sl-SI" sz="3300" dirty="0" smtClean="0">
                <a:cs typeface="Times New Roman" panose="02020603050405020304" pitchFamily="18" charset="0"/>
              </a:rPr>
              <a:t>aktivnosti za spodbujanje </a:t>
            </a:r>
            <a:r>
              <a:rPr lang="sl-SI" sz="3300" b="1" dirty="0" smtClean="0">
                <a:cs typeface="Times New Roman" panose="02020603050405020304" pitchFamily="18" charset="0"/>
              </a:rPr>
              <a:t>vključevanja</a:t>
            </a:r>
            <a:r>
              <a:rPr lang="sl-SI" sz="3300" dirty="0" smtClean="0">
                <a:cs typeface="Times New Roman" panose="02020603050405020304" pitchFamily="18" charset="0"/>
              </a:rPr>
              <a:t>, </a:t>
            </a:r>
            <a:r>
              <a:rPr lang="sl-SI" sz="3300" b="1" dirty="0" smtClean="0">
                <a:cs typeface="Times New Roman" panose="02020603050405020304" pitchFamily="18" charset="0"/>
              </a:rPr>
              <a:t>povezanosti</a:t>
            </a:r>
            <a:r>
              <a:rPr lang="sl-SI" sz="3300" dirty="0" smtClean="0">
                <a:cs typeface="Times New Roman" panose="02020603050405020304" pitchFamily="18" charset="0"/>
              </a:rPr>
              <a:t>, </a:t>
            </a:r>
            <a:r>
              <a:rPr lang="sl-SI" sz="3300" b="1" dirty="0" smtClean="0">
                <a:cs typeface="Times New Roman" panose="02020603050405020304" pitchFamily="18" charset="0"/>
              </a:rPr>
              <a:t>strpnosti</a:t>
            </a:r>
            <a:r>
              <a:rPr lang="sl-SI" sz="3300" dirty="0" smtClean="0"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3300" dirty="0" smtClean="0">
                <a:cs typeface="Times New Roman" panose="02020603050405020304" pitchFamily="18" charset="0"/>
              </a:rPr>
              <a:t>Pogovor </a:t>
            </a:r>
            <a:r>
              <a:rPr lang="sl-SI" sz="3300" dirty="0" smtClean="0">
                <a:cs typeface="Times New Roman" panose="02020603050405020304" pitchFamily="18" charset="0"/>
              </a:rPr>
              <a:t>s Portugalcem, ki se je priselil v Slovenijo (7.a, 8.r./5.sk.)</a:t>
            </a:r>
            <a:endParaRPr lang="sl-SI" sz="3300" dirty="0" smtClean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3300" dirty="0">
                <a:cs typeface="Times New Roman" panose="02020603050405020304" pitchFamily="18" charset="0"/>
              </a:rPr>
              <a:t>Pogovor z </a:t>
            </a:r>
            <a:r>
              <a:rPr lang="sl-SI" sz="3300" dirty="0" smtClean="0">
                <a:cs typeface="Times New Roman" panose="02020603050405020304" pitchFamily="18" charset="0"/>
              </a:rPr>
              <a:t>bivšo učenko OŠ AU, </a:t>
            </a:r>
            <a:r>
              <a:rPr lang="sl-SI" sz="3300" dirty="0" smtClean="0">
                <a:cs typeface="Times New Roman" panose="02020603050405020304" pitchFamily="18" charset="0"/>
              </a:rPr>
              <a:t>ki </a:t>
            </a:r>
            <a:r>
              <a:rPr lang="sl-SI" sz="3300" dirty="0" smtClean="0">
                <a:cs typeface="Times New Roman" panose="02020603050405020304" pitchFamily="18" charset="0"/>
              </a:rPr>
              <a:t>se je priselila </a:t>
            </a:r>
            <a:r>
              <a:rPr lang="sl-SI" sz="3300" dirty="0" smtClean="0">
                <a:cs typeface="Times New Roman" panose="02020603050405020304" pitchFamily="18" charset="0"/>
              </a:rPr>
              <a:t>v Slovenijo </a:t>
            </a:r>
            <a:endParaRPr lang="sl-SI" sz="3300" dirty="0" smtClean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3300" dirty="0" smtClean="0">
                <a:cs typeface="Times New Roman" panose="02020603050405020304" pitchFamily="18" charset="0"/>
              </a:rPr>
              <a:t>Ogled filma Prvi sneg </a:t>
            </a:r>
            <a:r>
              <a:rPr lang="sl-SI" sz="3300" i="1" dirty="0" smtClean="0">
                <a:cs typeface="Times New Roman" panose="02020603050405020304" pitchFamily="18" charset="0"/>
              </a:rPr>
              <a:t>(družina beguncev na Finskem) </a:t>
            </a:r>
            <a:r>
              <a:rPr lang="sl-SI" sz="3300" dirty="0" smtClean="0">
                <a:cs typeface="Times New Roman" panose="02020603050405020304" pitchFamily="18" charset="0"/>
              </a:rPr>
              <a:t>– predmetna </a:t>
            </a:r>
          </a:p>
          <a:p>
            <a:pPr marL="0" indent="0">
              <a:buNone/>
            </a:pPr>
            <a:r>
              <a:rPr lang="sl-SI" sz="3300" dirty="0">
                <a:cs typeface="Times New Roman" panose="02020603050405020304" pitchFamily="18" charset="0"/>
              </a:rPr>
              <a:t> </a:t>
            </a:r>
            <a:r>
              <a:rPr lang="sl-SI" sz="3300" dirty="0" smtClean="0">
                <a:cs typeface="Times New Roman" panose="02020603050405020304" pitchFamily="18" charset="0"/>
              </a:rPr>
              <a:t>   </a:t>
            </a:r>
            <a:r>
              <a:rPr lang="sl-SI" sz="3300" dirty="0" smtClean="0">
                <a:cs typeface="Times New Roman" panose="02020603050405020304" pitchFamily="18" charset="0"/>
              </a:rPr>
              <a:t>stopnja</a:t>
            </a:r>
            <a:endParaRPr lang="sl-SI" sz="3300" dirty="0" smtClean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3300" dirty="0" smtClean="0">
                <a:cs typeface="Times New Roman" panose="02020603050405020304" pitchFamily="18" charset="0"/>
              </a:rPr>
              <a:t>Likovni in literarni natečaj (razstava</a:t>
            </a:r>
            <a:r>
              <a:rPr lang="sl-SI" sz="3300" dirty="0" smtClean="0">
                <a:cs typeface="Times New Roman" panose="02020603050405020304" pitchFamily="18" charset="0"/>
              </a:rPr>
              <a:t>) – 2. in 3. triada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3300" dirty="0" smtClean="0">
                <a:cs typeface="Times New Roman" panose="02020603050405020304" pitchFamily="18" charset="0"/>
              </a:rPr>
              <a:t>Pravljice s pogovorom </a:t>
            </a:r>
            <a:r>
              <a:rPr lang="sl-SI" sz="3300" dirty="0">
                <a:cs typeface="Times New Roman" panose="02020603050405020304" pitchFamily="18" charset="0"/>
              </a:rPr>
              <a:t>–</a:t>
            </a:r>
            <a:r>
              <a:rPr lang="sl-SI" sz="3300" dirty="0" smtClean="0">
                <a:cs typeface="Times New Roman" panose="02020603050405020304" pitchFamily="18" charset="0"/>
              </a:rPr>
              <a:t> 1. triada</a:t>
            </a:r>
            <a:endParaRPr lang="sl-SI" sz="3300" dirty="0" smtClean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3300" dirty="0" smtClean="0">
                <a:cs typeface="Times New Roman" panose="02020603050405020304" pitchFamily="18" charset="0"/>
              </a:rPr>
              <a:t>Logotip projekta</a:t>
            </a:r>
            <a:endParaRPr lang="sl-SI" sz="33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1300" dirty="0" smtClean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3400" dirty="0" smtClean="0">
                <a:cs typeface="Times New Roman" panose="02020603050405020304" pitchFamily="18" charset="0"/>
              </a:rPr>
              <a:t>Spletna stran projekta (objave dogodkov, članki, slike, video </a:t>
            </a:r>
            <a:r>
              <a:rPr lang="sl-SI" sz="3400" dirty="0" smtClean="0">
                <a:cs typeface="Times New Roman" panose="02020603050405020304" pitchFamily="18" charset="0"/>
              </a:rPr>
              <a:t>posnetki) - </a:t>
            </a:r>
            <a:r>
              <a:rPr lang="sl-SI" sz="3400" dirty="0" smtClean="0">
                <a:cs typeface="Times New Roman" panose="02020603050405020304" pitchFamily="18" charset="0"/>
                <a:hlinkClick r:id="rId2"/>
              </a:rPr>
              <a:t>http://www.antonukmar.si/</a:t>
            </a:r>
            <a:endParaRPr lang="sl-SI" sz="3400" dirty="0" smtClean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3400" dirty="0" smtClean="0">
                <a:cs typeface="Times New Roman" panose="02020603050405020304" pitchFamily="18" charset="0"/>
              </a:rPr>
              <a:t>Odhod </a:t>
            </a:r>
            <a:r>
              <a:rPr lang="sl-SI" sz="3400" dirty="0" smtClean="0">
                <a:cs typeface="Times New Roman" panose="02020603050405020304" pitchFamily="18" charset="0"/>
              </a:rPr>
              <a:t>na Portugalsko </a:t>
            </a:r>
            <a:r>
              <a:rPr lang="sl-SI" sz="3400" dirty="0" smtClean="0">
                <a:cs typeface="Times New Roman" panose="02020603050405020304" pitchFamily="18" charset="0"/>
              </a:rPr>
              <a:t>(14.-20. 5. </a:t>
            </a:r>
            <a:r>
              <a:rPr lang="sl-SI" sz="3400" dirty="0" smtClean="0">
                <a:cs typeface="Times New Roman" panose="02020603050405020304" pitchFamily="18" charset="0"/>
              </a:rPr>
              <a:t>2023) </a:t>
            </a:r>
            <a:endParaRPr lang="sl-SI" sz="3400" dirty="0" smtClean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3400" dirty="0" smtClean="0"/>
              <a:t>Obisk </a:t>
            </a:r>
            <a:r>
              <a:rPr lang="sl-SI" sz="3400" dirty="0"/>
              <a:t>učencev iz </a:t>
            </a:r>
            <a:r>
              <a:rPr lang="sl-SI" sz="3400" dirty="0" smtClean="0"/>
              <a:t>Portugalske </a:t>
            </a:r>
            <a:r>
              <a:rPr lang="sl-SI" sz="3400" dirty="0" smtClean="0"/>
              <a:t>(29. 5.-3. 6. 2023</a:t>
            </a:r>
            <a:r>
              <a:rPr lang="sl-SI" sz="3400" dirty="0" smtClean="0"/>
              <a:t>) – skupne </a:t>
            </a:r>
            <a:r>
              <a:rPr lang="sl-SI" sz="3400" dirty="0" smtClean="0"/>
              <a:t>aktivnosti ob morju…</a:t>
            </a:r>
            <a:endParaRPr lang="sl-SI" sz="3400" dirty="0" smtClean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sz="2800" dirty="0" smtClean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sz="2800" dirty="0" smtClean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sz="2800" dirty="0">
              <a:cs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777" y="2001434"/>
            <a:ext cx="2796276" cy="279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ka 17" descr="Do cabo da Roca à Praia da Urs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55" y="4437018"/>
            <a:ext cx="2973376" cy="19264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9303" y="333400"/>
            <a:ext cx="11382102" cy="1016775"/>
          </a:xfrm>
        </p:spPr>
        <p:txBody>
          <a:bodyPr>
            <a:noAutofit/>
          </a:bodyPr>
          <a:lstStyle/>
          <a:p>
            <a:pPr algn="ctr"/>
            <a:r>
              <a:rPr lang="sl-SI" b="1" dirty="0" smtClean="0"/>
              <a:t>Obisk Portugalske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09303" y="1114697"/>
            <a:ext cx="11382103" cy="532093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l-SI" sz="2800" b="1" dirty="0" smtClean="0">
                <a:cs typeface="Times New Roman" panose="02020603050405020304" pitchFamily="18" charset="0"/>
              </a:rPr>
              <a:t>Šola gostiteljica:</a:t>
            </a:r>
            <a:r>
              <a:rPr lang="sl-SI" sz="2800" dirty="0" smtClean="0">
                <a:cs typeface="Times New Roman" panose="02020603050405020304" pitchFamily="18" charset="0"/>
              </a:rPr>
              <a:t> </a:t>
            </a:r>
            <a:endParaRPr lang="sl-SI" sz="28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l-SI" sz="2800" dirty="0">
                <a:cs typeface="Times New Roman" panose="02020603050405020304" pitchFamily="18" charset="0"/>
              </a:rPr>
              <a:t>OŠ v kraju </a:t>
            </a:r>
            <a:r>
              <a:rPr lang="sl-SI" sz="2800" b="1" dirty="0">
                <a:cs typeface="Times New Roman" panose="02020603050405020304" pitchFamily="18" charset="0"/>
              </a:rPr>
              <a:t>Sintra pri Lizboni </a:t>
            </a:r>
            <a:r>
              <a:rPr lang="sl-SI" sz="2800" dirty="0" smtClean="0">
                <a:cs typeface="Times New Roman" panose="02020603050405020304" pitchFamily="18" charset="0"/>
              </a:rPr>
              <a:t>(UNESCO)</a:t>
            </a:r>
            <a:endParaRPr lang="sl-SI" sz="2800" dirty="0">
              <a:cs typeface="Times New Roman" panose="02020603050405020304" pitchFamily="18" charset="0"/>
            </a:endParaRPr>
          </a:p>
          <a:p>
            <a:pPr lvl="5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sz="2800" dirty="0" smtClean="0">
                <a:cs typeface="Times New Roman" panose="02020603050405020304" pitchFamily="18" charset="0"/>
              </a:rPr>
              <a:t> veliko </a:t>
            </a:r>
            <a:r>
              <a:rPr lang="sl-SI" sz="2800" dirty="0">
                <a:cs typeface="Times New Roman" panose="02020603050405020304" pitchFamily="18" charset="0"/>
              </a:rPr>
              <a:t>učencev priseljencev</a:t>
            </a:r>
          </a:p>
          <a:p>
            <a:pPr lvl="5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sz="2800" dirty="0">
                <a:cs typeface="Times New Roman" panose="02020603050405020304" pitchFamily="18" charset="0"/>
              </a:rPr>
              <a:t> </a:t>
            </a:r>
            <a:r>
              <a:rPr lang="sl-SI" sz="2800" dirty="0" smtClean="0">
                <a:cs typeface="Times New Roman" panose="02020603050405020304" pitchFamily="18" charset="0"/>
              </a:rPr>
              <a:t>šola blizu morja</a:t>
            </a:r>
          </a:p>
          <a:p>
            <a:pPr lvl="5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sz="2800" dirty="0" smtClean="0">
                <a:cs typeface="Times New Roman" panose="02020603050405020304" pitchFamily="18" charset="0"/>
              </a:rPr>
              <a:t> krasna lokacija</a:t>
            </a:r>
            <a:endParaRPr lang="sl-SI" sz="28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l-SI" sz="2800" dirty="0" smtClean="0">
                <a:cs typeface="Times New Roman" panose="02020603050405020304" pitchFamily="18" charset="0"/>
              </a:rPr>
              <a:t>Kdo</a:t>
            </a:r>
            <a:r>
              <a:rPr lang="sl-SI" sz="2800" dirty="0">
                <a:cs typeface="Times New Roman" panose="02020603050405020304" pitchFamily="18" charset="0"/>
              </a:rPr>
              <a:t>? </a:t>
            </a:r>
            <a:r>
              <a:rPr lang="sl-SI" sz="2800" dirty="0" smtClean="0">
                <a:cs typeface="Times New Roman" panose="02020603050405020304" pitchFamily="18" charset="0"/>
              </a:rPr>
              <a:t>     </a:t>
            </a:r>
            <a:r>
              <a:rPr lang="sl-SI" sz="2800" b="1" dirty="0" smtClean="0">
                <a:cs typeface="Times New Roman" panose="02020603050405020304" pitchFamily="18" charset="0"/>
              </a:rPr>
              <a:t>učenci </a:t>
            </a:r>
            <a:r>
              <a:rPr lang="sl-SI" sz="2800" b="1" dirty="0">
                <a:cs typeface="Times New Roman" panose="02020603050405020304" pitchFamily="18" charset="0"/>
              </a:rPr>
              <a:t>8. </a:t>
            </a:r>
            <a:r>
              <a:rPr lang="sl-SI" sz="2800" b="1" dirty="0" smtClean="0">
                <a:cs typeface="Times New Roman" panose="02020603050405020304" pitchFamily="18" charset="0"/>
              </a:rPr>
              <a:t>raz</a:t>
            </a:r>
            <a:r>
              <a:rPr lang="sl-SI" sz="2800" b="1" dirty="0">
                <a:cs typeface="Times New Roman" panose="02020603050405020304" pitchFamily="18" charset="0"/>
              </a:rPr>
              <a:t>. </a:t>
            </a:r>
            <a:r>
              <a:rPr lang="sl-SI" sz="2800" dirty="0" smtClean="0">
                <a:cs typeface="Times New Roman" panose="02020603050405020304" pitchFamily="18" charset="0"/>
              </a:rPr>
              <a:t>(</a:t>
            </a:r>
            <a:r>
              <a:rPr lang="sl-SI" sz="2800" b="1" u="sng" dirty="0" smtClean="0">
                <a:cs typeface="Times New Roman" panose="02020603050405020304" pitchFamily="18" charset="0"/>
              </a:rPr>
              <a:t>12</a:t>
            </a:r>
            <a:r>
              <a:rPr lang="sl-SI" sz="2800" u="sng" dirty="0" smtClean="0">
                <a:cs typeface="Times New Roman" panose="02020603050405020304" pitchFamily="18" charset="0"/>
              </a:rPr>
              <a:t> učencev</a:t>
            </a:r>
            <a:r>
              <a:rPr lang="sl-SI" sz="2800" dirty="0" smtClean="0">
                <a:cs typeface="Times New Roman" panose="02020603050405020304" pitchFamily="18" charset="0"/>
              </a:rPr>
              <a:t> + 4 učiteljice)</a:t>
            </a:r>
          </a:p>
          <a:p>
            <a:pPr>
              <a:lnSpc>
                <a:spcPct val="90000"/>
              </a:lnSpc>
            </a:pPr>
            <a:r>
              <a:rPr lang="sl-SI" sz="2800" dirty="0" smtClean="0">
                <a:cs typeface="Times New Roman" panose="02020603050405020304" pitchFamily="18" charset="0"/>
              </a:rPr>
              <a:t>Koliko časa in kdaj?     </a:t>
            </a:r>
            <a:r>
              <a:rPr lang="sl-SI" sz="2800" b="1" dirty="0" smtClean="0">
                <a:cs typeface="Times New Roman" panose="02020603050405020304" pitchFamily="18" charset="0"/>
              </a:rPr>
              <a:t>5 dni </a:t>
            </a:r>
            <a:r>
              <a:rPr lang="sl-SI" sz="2800" dirty="0" smtClean="0">
                <a:cs typeface="Times New Roman" panose="02020603050405020304" pitchFamily="18" charset="0"/>
              </a:rPr>
              <a:t>(+ 2 dni poti), </a:t>
            </a:r>
            <a:r>
              <a:rPr lang="sl-SI" sz="2800" b="1" dirty="0" smtClean="0">
                <a:cs typeface="Times New Roman" panose="02020603050405020304" pitchFamily="18" charset="0"/>
              </a:rPr>
              <a:t>14.-20. 5. 2023</a:t>
            </a:r>
            <a:endParaRPr lang="sl-SI" sz="2800" b="1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l-SI" sz="2800" dirty="0" smtClean="0">
                <a:cs typeface="Times New Roman" panose="02020603050405020304" pitchFamily="18" charset="0"/>
              </a:rPr>
              <a:t>Kako?      </a:t>
            </a:r>
            <a:r>
              <a:rPr lang="sl-SI" sz="2800" b="1" dirty="0" smtClean="0">
                <a:cs typeface="Times New Roman" panose="02020603050405020304" pitchFamily="18" charset="0"/>
              </a:rPr>
              <a:t>z </a:t>
            </a:r>
            <a:r>
              <a:rPr lang="sl-SI" sz="2800" b="1" dirty="0" smtClean="0">
                <a:cs typeface="Times New Roman" panose="02020603050405020304" pitchFamily="18" charset="0"/>
              </a:rPr>
              <a:t>letalom, avtobusom, vlakom, metrojem </a:t>
            </a:r>
            <a:endParaRPr lang="sl-SI" sz="2800" b="1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l-SI" sz="2800" dirty="0" smtClean="0">
                <a:cs typeface="Times New Roman" panose="02020603050405020304" pitchFamily="18" charset="0"/>
              </a:rPr>
              <a:t>Koliko stane?</a:t>
            </a:r>
            <a:r>
              <a:rPr lang="sl-SI" sz="2800" b="1" dirty="0" smtClean="0">
                <a:cs typeface="Times New Roman" panose="02020603050405020304" pitchFamily="18" charset="0"/>
              </a:rPr>
              <a:t>      nič!  </a:t>
            </a:r>
            <a:r>
              <a:rPr lang="sl-SI" sz="2800" b="1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sl-SI" sz="2800" b="1" dirty="0" smtClean="0">
              <a:cs typeface="Times New Roman" panose="02020603050405020304" pitchFamily="18" charset="0"/>
            </a:endParaRPr>
          </a:p>
        </p:txBody>
      </p:sp>
      <p:pic>
        <p:nvPicPr>
          <p:cNvPr id="4" name="Slika 3" descr="Sintra - Wikipedia">
            <a:extLst>
              <a:ext uri="{FF2B5EF4-FFF2-40B4-BE49-F238E27FC236}">
                <a16:creationId xmlns:a16="http://schemas.microsoft.com/office/drawing/2014/main" id="{6555251C-23F2-C6BA-746A-F236A2D155F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5" r="18744" b="1"/>
          <a:stretch/>
        </p:blipFill>
        <p:spPr bwMode="auto">
          <a:xfrm>
            <a:off x="9431384" y="454538"/>
            <a:ext cx="2360022" cy="1694220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Desna puščica 9"/>
          <p:cNvSpPr/>
          <p:nvPr/>
        </p:nvSpPr>
        <p:spPr>
          <a:xfrm>
            <a:off x="3474721" y="4143990"/>
            <a:ext cx="313508" cy="1088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1" name="Desna puščica 10"/>
          <p:cNvSpPr/>
          <p:nvPr/>
        </p:nvSpPr>
        <p:spPr>
          <a:xfrm>
            <a:off x="1698171" y="4651264"/>
            <a:ext cx="313508" cy="1088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2" name="Desna puščica 11"/>
          <p:cNvSpPr/>
          <p:nvPr/>
        </p:nvSpPr>
        <p:spPr>
          <a:xfrm>
            <a:off x="1541417" y="3606437"/>
            <a:ext cx="313508" cy="9470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16" name="Slika 15" descr="C:\Users\Melita\AppData\Local\Microsoft\Windows\INetCache\Content.MSO\3AB372B4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126" y="4437018"/>
            <a:ext cx="2621279" cy="199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lika 16" descr="Cascais Guide - Your essential guide to Cascai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563" y="2282984"/>
            <a:ext cx="2539636" cy="191543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Desna puščica 18"/>
          <p:cNvSpPr/>
          <p:nvPr/>
        </p:nvSpPr>
        <p:spPr>
          <a:xfrm>
            <a:off x="2664823" y="5099960"/>
            <a:ext cx="313508" cy="1088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13" name="Slika 12" descr="Ragnar Locker revela datos de 1,5 millones de clientes de TAP Air Portugal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8" b="15257"/>
          <a:stretch/>
        </p:blipFill>
        <p:spPr bwMode="auto">
          <a:xfrm>
            <a:off x="2314491" y="5319346"/>
            <a:ext cx="2947475" cy="1151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79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6802" t="6230" r="46" b="14678"/>
          <a:stretch/>
        </p:blipFill>
        <p:spPr>
          <a:xfrm>
            <a:off x="7608045" y="923193"/>
            <a:ext cx="4001249" cy="150686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386862"/>
            <a:ext cx="10058400" cy="738553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>Pot na Portugalsko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51692" y="1037493"/>
            <a:ext cx="11465170" cy="545123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sz="2800" b="1" dirty="0" smtClean="0">
                <a:cs typeface="Times New Roman" panose="02020603050405020304" pitchFamily="18" charset="0"/>
              </a:rPr>
              <a:t>Nedelja, 14. 5.:</a:t>
            </a:r>
            <a:endParaRPr lang="sl-SI" sz="2800" b="1" dirty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sz="2800" dirty="0">
                <a:cs typeface="Times New Roman" panose="02020603050405020304" pitchFamily="18" charset="0"/>
              </a:rPr>
              <a:t> </a:t>
            </a:r>
            <a:r>
              <a:rPr lang="sl-SI" sz="2800" dirty="0" smtClean="0">
                <a:cs typeface="Times New Roman" panose="02020603050405020304" pitchFamily="18" charset="0"/>
              </a:rPr>
              <a:t>zbor na parkirišču šole (cca. 14:00-14</a:t>
            </a:r>
            <a:r>
              <a:rPr lang="sl-SI" sz="2800" dirty="0">
                <a:cs typeface="Times New Roman" panose="02020603050405020304" pitchFamily="18" charset="0"/>
              </a:rPr>
              <a:t>:</a:t>
            </a:r>
            <a:r>
              <a:rPr lang="sl-SI" sz="2800" dirty="0" smtClean="0">
                <a:cs typeface="Times New Roman" panose="02020603050405020304" pitchFamily="18" charset="0"/>
              </a:rPr>
              <a:t>30)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sz="2800" dirty="0" smtClean="0">
                <a:cs typeface="Times New Roman" panose="02020603050405020304" pitchFamily="18" charset="0"/>
              </a:rPr>
              <a:t> avtobus do letališča Benetke Marco Polo </a:t>
            </a:r>
            <a:endParaRPr lang="sl-SI" sz="2800" dirty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sz="2800" dirty="0">
                <a:cs typeface="Times New Roman" panose="02020603050405020304" pitchFamily="18" charset="0"/>
              </a:rPr>
              <a:t> </a:t>
            </a:r>
            <a:r>
              <a:rPr lang="sl-SI" sz="2800" dirty="0" smtClean="0">
                <a:cs typeface="Times New Roman" panose="02020603050405020304" pitchFamily="18" charset="0"/>
              </a:rPr>
              <a:t>let v Lizbono: 19:05-21:15h (lokalni čas – 1h nazaj) - TAP </a:t>
            </a:r>
            <a:r>
              <a:rPr lang="sl-SI" sz="2800" dirty="0" err="1" smtClean="0">
                <a:cs typeface="Times New Roman" panose="02020603050405020304" pitchFamily="18" charset="0"/>
              </a:rPr>
              <a:t>Portugal</a:t>
            </a:r>
            <a:endParaRPr lang="sl-SI" sz="2800" dirty="0" smtClean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sz="2800" dirty="0" smtClean="0">
                <a:cs typeface="Times New Roman" panose="02020603050405020304" pitchFamily="18" charset="0"/>
              </a:rPr>
              <a:t> iz letališča Lizbona v </a:t>
            </a:r>
            <a:r>
              <a:rPr lang="sl-SI" sz="2800" dirty="0" err="1" smtClean="0">
                <a:cs typeface="Times New Roman" panose="02020603050405020304" pitchFamily="18" charset="0"/>
              </a:rPr>
              <a:t>Sintro</a:t>
            </a:r>
            <a:r>
              <a:rPr lang="sl-SI" sz="2800" dirty="0" smtClean="0">
                <a:cs typeface="Times New Roman" panose="02020603050405020304" pitchFamily="18" charset="0"/>
              </a:rPr>
              <a:t>: metro (6 min) + vlak (47 min)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sz="2800" dirty="0" smtClean="0">
                <a:cs typeface="Times New Roman" panose="02020603050405020304" pitchFamily="18" charset="0"/>
              </a:rPr>
              <a:t> prihod v hostel: 23:00-23:30 </a:t>
            </a:r>
            <a:r>
              <a:rPr lang="sl-SI" sz="2800" dirty="0">
                <a:cs typeface="Times New Roman" panose="02020603050405020304" pitchFamily="18" charset="0"/>
              </a:rPr>
              <a:t>(lokalni čas – 1h nazaj)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sl-SI" sz="2800" dirty="0" smtClean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sl-SI" sz="2800" dirty="0"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 b="24200"/>
          <a:stretch/>
        </p:blipFill>
        <p:spPr>
          <a:xfrm>
            <a:off x="2431083" y="3785090"/>
            <a:ext cx="8471379" cy="26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6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TAP Portugal | WTM Global Hu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709" y="3230098"/>
            <a:ext cx="5760720" cy="3241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369278"/>
            <a:ext cx="10058400" cy="694592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/>
              <a:t>Pot </a:t>
            </a:r>
            <a:r>
              <a:rPr lang="sl-SI" b="1" dirty="0" smtClean="0"/>
              <a:t>domov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69277" y="1063870"/>
            <a:ext cx="11438792" cy="54072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sz="2800" b="1" dirty="0">
                <a:cs typeface="Times New Roman" panose="02020603050405020304" pitchFamily="18" charset="0"/>
              </a:rPr>
              <a:t>Sobota, </a:t>
            </a:r>
            <a:r>
              <a:rPr lang="sl-SI" sz="2800" b="1" dirty="0" smtClean="0">
                <a:cs typeface="Times New Roman" panose="02020603050405020304" pitchFamily="18" charset="0"/>
              </a:rPr>
              <a:t>20. </a:t>
            </a:r>
            <a:r>
              <a:rPr lang="sl-SI" sz="2800" b="1" dirty="0">
                <a:cs typeface="Times New Roman" panose="02020603050405020304" pitchFamily="18" charset="0"/>
              </a:rPr>
              <a:t>5.: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sz="2800" dirty="0">
                <a:cs typeface="Times New Roman" panose="02020603050405020304" pitchFamily="18" charset="0"/>
              </a:rPr>
              <a:t> </a:t>
            </a:r>
            <a:r>
              <a:rPr lang="sl-SI" sz="2800" dirty="0" smtClean="0">
                <a:cs typeface="Times New Roman" panose="02020603050405020304" pitchFamily="18" charset="0"/>
              </a:rPr>
              <a:t>odhod iz hostla: po zajtrku</a:t>
            </a:r>
            <a:endParaRPr lang="sl-SI" sz="2800" dirty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sz="2800" dirty="0">
                <a:cs typeface="Times New Roman" panose="02020603050405020304" pitchFamily="18" charset="0"/>
              </a:rPr>
              <a:t> iz </a:t>
            </a:r>
            <a:r>
              <a:rPr lang="sl-SI" sz="2800" dirty="0" err="1" smtClean="0">
                <a:cs typeface="Times New Roman" panose="02020603050405020304" pitchFamily="18" charset="0"/>
              </a:rPr>
              <a:t>Sintre</a:t>
            </a:r>
            <a:r>
              <a:rPr lang="sl-SI" sz="2800" dirty="0" smtClean="0">
                <a:cs typeface="Times New Roman" panose="02020603050405020304" pitchFamily="18" charset="0"/>
              </a:rPr>
              <a:t> na letališče Lizbona: vlak </a:t>
            </a:r>
            <a:r>
              <a:rPr lang="sl-SI" sz="2800" dirty="0">
                <a:cs typeface="Times New Roman" panose="02020603050405020304" pitchFamily="18" charset="0"/>
              </a:rPr>
              <a:t>(47 min</a:t>
            </a:r>
            <a:r>
              <a:rPr lang="sl-SI" sz="2800" dirty="0" smtClean="0">
                <a:cs typeface="Times New Roman" panose="02020603050405020304" pitchFamily="18" charset="0"/>
              </a:rPr>
              <a:t>)</a:t>
            </a:r>
            <a:r>
              <a:rPr lang="sl-SI" sz="2800" dirty="0">
                <a:cs typeface="Times New Roman" panose="02020603050405020304" pitchFamily="18" charset="0"/>
              </a:rPr>
              <a:t> +</a:t>
            </a:r>
            <a:r>
              <a:rPr lang="sl-SI" sz="2800" dirty="0" smtClean="0">
                <a:cs typeface="Times New Roman" panose="02020603050405020304" pitchFamily="18" charset="0"/>
              </a:rPr>
              <a:t> </a:t>
            </a:r>
            <a:r>
              <a:rPr lang="sl-SI" sz="2800" dirty="0">
                <a:cs typeface="Times New Roman" panose="02020603050405020304" pitchFamily="18" charset="0"/>
              </a:rPr>
              <a:t>metro (6 min</a:t>
            </a:r>
            <a:r>
              <a:rPr lang="sl-SI" sz="2800" dirty="0" smtClean="0">
                <a:cs typeface="Times New Roman" panose="02020603050405020304" pitchFamily="18" charset="0"/>
              </a:rPr>
              <a:t>)</a:t>
            </a:r>
            <a:endParaRPr lang="sl-SI" sz="2800" dirty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sz="2800" dirty="0">
                <a:cs typeface="Times New Roman" panose="02020603050405020304" pitchFamily="18" charset="0"/>
              </a:rPr>
              <a:t> let v </a:t>
            </a:r>
            <a:r>
              <a:rPr lang="sl-SI" sz="2800" dirty="0" smtClean="0">
                <a:cs typeface="Times New Roman" panose="02020603050405020304" pitchFamily="18" charset="0"/>
              </a:rPr>
              <a:t>Benetke: 14:15-18:10h </a:t>
            </a:r>
            <a:r>
              <a:rPr lang="sl-SI" sz="2800" dirty="0">
                <a:cs typeface="Times New Roman" panose="02020603050405020304" pitchFamily="18" charset="0"/>
              </a:rPr>
              <a:t>(lokalni </a:t>
            </a:r>
            <a:r>
              <a:rPr lang="sl-SI" sz="2800" dirty="0" smtClean="0">
                <a:cs typeface="Times New Roman" panose="02020603050405020304" pitchFamily="18" charset="0"/>
              </a:rPr>
              <a:t>čas)</a:t>
            </a:r>
            <a:endParaRPr lang="sl-SI" sz="2800" dirty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sz="2800" dirty="0">
                <a:cs typeface="Times New Roman" panose="02020603050405020304" pitchFamily="18" charset="0"/>
              </a:rPr>
              <a:t> avtobus </a:t>
            </a:r>
            <a:r>
              <a:rPr lang="sl-SI" sz="2800" dirty="0" smtClean="0">
                <a:cs typeface="Times New Roman" panose="02020603050405020304" pitchFamily="18" charset="0"/>
              </a:rPr>
              <a:t>iz letališča do parkirišča šole</a:t>
            </a:r>
            <a:endParaRPr lang="sl-SI" sz="2800" dirty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sz="2800" dirty="0">
                <a:cs typeface="Times New Roman" panose="02020603050405020304" pitchFamily="18" charset="0"/>
              </a:rPr>
              <a:t> prihod </a:t>
            </a:r>
            <a:r>
              <a:rPr lang="sl-SI" sz="2800" dirty="0" smtClean="0">
                <a:cs typeface="Times New Roman" panose="02020603050405020304" pitchFamily="18" charset="0"/>
              </a:rPr>
              <a:t>domov: cca. 21:00h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880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4469" y="357052"/>
            <a:ext cx="10750731" cy="838704"/>
          </a:xfrm>
        </p:spPr>
        <p:txBody>
          <a:bodyPr/>
          <a:lstStyle/>
          <a:p>
            <a:pPr algn="ctr"/>
            <a:r>
              <a:rPr lang="sl-SI" b="1" dirty="0" smtClean="0"/>
              <a:t>Kaj se bo dogajalo na Portugalskem?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44137" y="1195755"/>
            <a:ext cx="10681063" cy="4839286"/>
          </a:xfrm>
        </p:spPr>
        <p:txBody>
          <a:bodyPr>
            <a:normAutofit lnSpcReduction="10000"/>
          </a:bodyPr>
          <a:lstStyle/>
          <a:p>
            <a:r>
              <a:rPr lang="sl-SI" sz="2800" b="1" dirty="0" smtClean="0"/>
              <a:t>Druženje</a:t>
            </a:r>
            <a:r>
              <a:rPr lang="sl-SI" sz="2800" dirty="0" smtClean="0"/>
              <a:t> s portugalskimi </a:t>
            </a:r>
            <a:r>
              <a:rPr lang="sl-SI" sz="2800" dirty="0" smtClean="0"/>
              <a:t>in priseljenimi učenci (6 učenk + 4 učenci)</a:t>
            </a:r>
            <a:endParaRPr lang="sl-SI" sz="2800" dirty="0" smtClean="0"/>
          </a:p>
          <a:p>
            <a:r>
              <a:rPr lang="sl-SI" sz="2800" b="1" dirty="0" smtClean="0"/>
              <a:t>Aktivnosti</a:t>
            </a:r>
            <a:r>
              <a:rPr lang="sl-SI" sz="2800" dirty="0" smtClean="0"/>
              <a:t> </a:t>
            </a:r>
            <a:r>
              <a:rPr lang="sl-SI" sz="2800" dirty="0" smtClean="0"/>
              <a:t>v njihovem mestu in v </a:t>
            </a:r>
            <a:r>
              <a:rPr lang="sl-SI" sz="2800" dirty="0" smtClean="0"/>
              <a:t>okolici</a:t>
            </a:r>
          </a:p>
          <a:p>
            <a:r>
              <a:rPr lang="sl-SI" sz="2800" b="1" dirty="0" smtClean="0"/>
              <a:t>Predstavitev</a:t>
            </a:r>
            <a:r>
              <a:rPr lang="sl-SI" sz="2800" dirty="0" smtClean="0"/>
              <a:t> naše </a:t>
            </a:r>
            <a:r>
              <a:rPr lang="sl-SI" sz="2800" dirty="0" smtClean="0"/>
              <a:t>šole/mesta/države </a:t>
            </a:r>
            <a:endParaRPr lang="sl-SI" sz="2800" dirty="0" smtClean="0"/>
          </a:p>
          <a:p>
            <a:r>
              <a:rPr lang="sl-SI" sz="2800" b="1" dirty="0" smtClean="0"/>
              <a:t>Izleti</a:t>
            </a:r>
            <a:r>
              <a:rPr lang="sl-SI" sz="2800" dirty="0" smtClean="0"/>
              <a:t> in </a:t>
            </a:r>
            <a:r>
              <a:rPr lang="sl-SI" sz="2800" b="1" dirty="0" smtClean="0"/>
              <a:t>ogledi znamenitosti</a:t>
            </a:r>
          </a:p>
          <a:p>
            <a:r>
              <a:rPr lang="sl-SI" sz="2800" b="1" dirty="0" smtClean="0"/>
              <a:t>Prosti čas</a:t>
            </a:r>
          </a:p>
          <a:p>
            <a:pPr marL="0" indent="0">
              <a:buNone/>
            </a:pPr>
            <a:endParaRPr lang="sl-SI" sz="2800" b="1" dirty="0" smtClean="0"/>
          </a:p>
          <a:p>
            <a:pPr marL="0" indent="0">
              <a:buNone/>
            </a:pPr>
            <a:r>
              <a:rPr lang="sl-SI" sz="2800" dirty="0" smtClean="0"/>
              <a:t>Kakšna bo hrana?      drugačna </a:t>
            </a:r>
            <a:r>
              <a:rPr lang="sl-SI" sz="2800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sl-SI" sz="2800" dirty="0" smtClean="0">
                <a:sym typeface="Wingdings" panose="05000000000000000000" pitchFamily="2" charset="2"/>
              </a:rPr>
              <a:t>Kje bomo spali?      v hostlu </a:t>
            </a:r>
            <a:r>
              <a:rPr lang="sl-SI" sz="2800" dirty="0" smtClean="0">
                <a:sym typeface="Wingdings" panose="05000000000000000000" pitchFamily="2" charset="2"/>
              </a:rPr>
              <a:t>(mi in oni)</a:t>
            </a:r>
            <a:endParaRPr lang="sl-SI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2800" dirty="0" smtClean="0">
                <a:sym typeface="Wingdings" panose="05000000000000000000" pitchFamily="2" charset="2"/>
              </a:rPr>
              <a:t>Kako se bomo imeli?      nepozabno!</a:t>
            </a:r>
            <a:endParaRPr lang="sl-SI" sz="2800" dirty="0" smtClean="0"/>
          </a:p>
          <a:p>
            <a:endParaRPr lang="sl-SI" sz="2800" dirty="0" smtClean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1A9D745-ECDC-BBC3-03EF-DB7A4B78A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1" t="5343" r="5281" b="13995"/>
          <a:stretch/>
        </p:blipFill>
        <p:spPr>
          <a:xfrm>
            <a:off x="9377081" y="1661551"/>
            <a:ext cx="2095617" cy="2398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Origins of Portuguese Foo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665" y="2752815"/>
            <a:ext cx="2613660" cy="19634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esna puščica 5"/>
          <p:cNvSpPr/>
          <p:nvPr/>
        </p:nvSpPr>
        <p:spPr>
          <a:xfrm>
            <a:off x="3073036" y="4376013"/>
            <a:ext cx="313508" cy="9470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7" name="Desna puščica 6"/>
          <p:cNvSpPr/>
          <p:nvPr/>
        </p:nvSpPr>
        <p:spPr>
          <a:xfrm>
            <a:off x="2856411" y="4896757"/>
            <a:ext cx="313508" cy="9470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8" name="Desna puščica 7"/>
          <p:cNvSpPr/>
          <p:nvPr/>
        </p:nvSpPr>
        <p:spPr>
          <a:xfrm>
            <a:off x="3535680" y="5381556"/>
            <a:ext cx="313508" cy="9470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9" name="Slika 8" descr="emoticons | Смайлики, Смешные смайлики, Веселые картинк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111" y="4991463"/>
            <a:ext cx="1349828" cy="135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 descr="Rare Epic Travel Fail To See Sintra Portugal - NEXTBITEOFLIFE BLO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17" y="4302034"/>
            <a:ext cx="2903220" cy="2159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5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357052"/>
            <a:ext cx="10058400" cy="905692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>Hostel</a:t>
            </a:r>
            <a:br>
              <a:rPr lang="sl-SI" b="1" dirty="0" smtClean="0"/>
            </a:br>
            <a:r>
              <a:rPr lang="sl-SI" sz="3600" b="1" dirty="0" err="1" smtClean="0">
                <a:solidFill>
                  <a:srgbClr val="FF0000"/>
                </a:solidFill>
                <a:hlinkClick r:id="rId2"/>
              </a:rPr>
              <a:t>Pousada</a:t>
            </a:r>
            <a:r>
              <a:rPr lang="sl-SI" sz="3600" b="1" dirty="0" smtClean="0">
                <a:solidFill>
                  <a:srgbClr val="FF0000"/>
                </a:solidFill>
                <a:hlinkClick r:id="rId2"/>
              </a:rPr>
              <a:t> de </a:t>
            </a:r>
            <a:r>
              <a:rPr lang="sl-SI" sz="3600" b="1" dirty="0" err="1" smtClean="0">
                <a:solidFill>
                  <a:srgbClr val="FF0000"/>
                </a:solidFill>
                <a:hlinkClick r:id="rId2"/>
              </a:rPr>
              <a:t>jovens</a:t>
            </a:r>
            <a:r>
              <a:rPr lang="sl-SI" sz="3600" b="1" dirty="0" smtClean="0">
                <a:solidFill>
                  <a:srgbClr val="FF0000"/>
                </a:solidFill>
                <a:hlinkClick r:id="rId2"/>
              </a:rPr>
              <a:t> Sintra</a:t>
            </a:r>
            <a:endParaRPr lang="sl-SI" sz="3600" b="1" dirty="0">
              <a:solidFill>
                <a:srgbClr val="FF0000"/>
              </a:solidFill>
            </a:endParaRPr>
          </a:p>
        </p:txBody>
      </p:sp>
      <p:pic>
        <p:nvPicPr>
          <p:cNvPr id="9" name="Označba mesta vsebine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9" y="1169377"/>
            <a:ext cx="3497027" cy="2334266"/>
          </a:xfr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014" y="512073"/>
            <a:ext cx="2488139" cy="331751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23" y="1379973"/>
            <a:ext cx="1837214" cy="244961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43" y="3763108"/>
            <a:ext cx="3592396" cy="269429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78" y="4021182"/>
            <a:ext cx="3248297" cy="2436223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108" y="4084319"/>
            <a:ext cx="3164115" cy="23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360485"/>
            <a:ext cx="10058400" cy="729761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/>
              <a:t>Kaj bomo vzeli s sabo?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69277" y="1019907"/>
            <a:ext cx="11456377" cy="5477607"/>
          </a:xfrm>
        </p:spPr>
        <p:txBody>
          <a:bodyPr>
            <a:normAutofit/>
          </a:bodyPr>
          <a:lstStyle/>
          <a:p>
            <a:r>
              <a:rPr lang="sl-SI" sz="2800" dirty="0" smtClean="0"/>
              <a:t>Seznam stvari</a:t>
            </a:r>
          </a:p>
          <a:p>
            <a:r>
              <a:rPr lang="sl-SI" sz="2800" dirty="0" smtClean="0"/>
              <a:t>Dokument (veljavnost!) / viza?</a:t>
            </a:r>
          </a:p>
          <a:p>
            <a:r>
              <a:rPr lang="sl-SI" sz="2800" dirty="0" smtClean="0"/>
              <a:t>Kovček (mali: </a:t>
            </a:r>
            <a:r>
              <a:rPr lang="sl-SI" sz="2800" dirty="0"/>
              <a:t>55x40x20cm/10 </a:t>
            </a:r>
            <a:r>
              <a:rPr lang="sl-SI" sz="2800" dirty="0"/>
              <a:t>kg)</a:t>
            </a:r>
          </a:p>
          <a:p>
            <a:r>
              <a:rPr lang="sl-SI" sz="2800" dirty="0" smtClean="0"/>
              <a:t>Nahrbtnik (mali: </a:t>
            </a:r>
            <a:r>
              <a:rPr lang="sl-SI" sz="2800" dirty="0"/>
              <a:t>40x30x15cm/2kg</a:t>
            </a:r>
            <a:r>
              <a:rPr lang="sl-SI" sz="2800" dirty="0" smtClean="0"/>
              <a:t>)</a:t>
            </a:r>
          </a:p>
          <a:p>
            <a:r>
              <a:rPr lang="sl-SI" sz="2800" dirty="0" smtClean="0"/>
              <a:t>Zdravstveno zavarovanje (evropska kartica </a:t>
            </a:r>
            <a:r>
              <a:rPr lang="sl-SI" sz="2800" dirty="0" err="1" smtClean="0"/>
              <a:t>zdr</a:t>
            </a:r>
            <a:r>
              <a:rPr lang="sl-SI" sz="2800" dirty="0" smtClean="0"/>
              <a:t>. zavarovanja/</a:t>
            </a:r>
            <a:r>
              <a:rPr lang="sl-SI" sz="2800" dirty="0" err="1" smtClean="0"/>
              <a:t>zdr</a:t>
            </a:r>
            <a:r>
              <a:rPr lang="sl-SI" sz="2800" dirty="0" smtClean="0"/>
              <a:t>. zavarovanje za tujino - EU)</a:t>
            </a:r>
          </a:p>
          <a:p>
            <a:pPr marL="0" indent="0">
              <a:buNone/>
            </a:pPr>
            <a:endParaRPr lang="sl-SI" sz="2800" dirty="0"/>
          </a:p>
        </p:txBody>
      </p:sp>
      <p:sp>
        <p:nvSpPr>
          <p:cNvPr id="4" name="AutoShape 2" descr="Hand baggage allowed on the airplane | TAP Air Portug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6" descr="Hand baggage allowed on the airplane | TAP Air Portug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Slika 7" descr="C:\Users\Melita\AppData\Local\Microsoft\Windows\INetCache\Content.MSO\60880383.tm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9" r="4407"/>
          <a:stretch/>
        </p:blipFill>
        <p:spPr bwMode="auto">
          <a:xfrm>
            <a:off x="807022" y="4148522"/>
            <a:ext cx="3475823" cy="23026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2" name="Picture 8" descr="The legs and arms of a passenger, sitting in an airplane seat, in an illuminated environment. The passenger is accommodating a blue backpack under the front sea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88" y="4037614"/>
            <a:ext cx="3766522" cy="225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 descr="C:\Users\Melita\AppData\Local\Microsoft\Windows\INetCache\Content.MSO\48B29374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378" y="1262576"/>
            <a:ext cx="230886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lika 11" descr="C:\Users\Melita\AppData\Local\Microsoft\Windows\INetCache\Content.MSO\D85A6DA2.t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608" y="1380686"/>
            <a:ext cx="2621280" cy="174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lika 12" descr="The 15 Best Carry-on Luggage of 2023 | Tested by Travel + Leisure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 t="5556" r="5026" b="1190"/>
          <a:stretch/>
        </p:blipFill>
        <p:spPr bwMode="auto">
          <a:xfrm>
            <a:off x="4720590" y="4259431"/>
            <a:ext cx="2738218" cy="2080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85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467355-4447-7291-F9DF-A2419780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646" y="1680753"/>
            <a:ext cx="7485017" cy="1206137"/>
          </a:xfrm>
        </p:spPr>
        <p:txBody>
          <a:bodyPr/>
          <a:lstStyle/>
          <a:p>
            <a:pPr algn="ctr"/>
            <a:r>
              <a:rPr lang="sl-SI" b="1" dirty="0" err="1" smtClean="0"/>
              <a:t>Obrigada</a:t>
            </a:r>
            <a:r>
              <a:rPr lang="sl-SI" b="1" dirty="0" smtClean="0"/>
              <a:t>! </a:t>
            </a:r>
            <a:r>
              <a:rPr lang="sl-SI" b="1" dirty="0" smtClean="0">
                <a:sym typeface="Wingdings" panose="05000000000000000000" pitchFamily="2" charset="2"/>
              </a:rPr>
              <a:t></a:t>
            </a:r>
            <a:endParaRPr lang="sl-SI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t="1642" r="1167" b="2456"/>
          <a:stretch/>
        </p:blipFill>
        <p:spPr>
          <a:xfrm>
            <a:off x="591672" y="394446"/>
            <a:ext cx="4706469" cy="6079953"/>
          </a:xfrm>
        </p:spPr>
      </p:pic>
      <p:pic>
        <p:nvPicPr>
          <p:cNvPr id="7" name="Slika 6" descr="C:\Users\Melita\AppData\Local\Microsoft\Windows\INetCache\Content.MSO\241E28DA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389" y="3622766"/>
            <a:ext cx="3174274" cy="2289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1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lo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Milo</Template>
  <TotalTime>764</TotalTime>
  <Words>500</Words>
  <Application>Microsoft Office PowerPoint</Application>
  <PresentationFormat>Širokozaslonsko</PresentationFormat>
  <Paragraphs>58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Garamond</vt:lpstr>
      <vt:lpstr>Times New Roman</vt:lpstr>
      <vt:lpstr>Wingdings</vt:lpstr>
      <vt:lpstr>Milo</vt:lpstr>
      <vt:lpstr>PowerPointova predstavitev</vt:lpstr>
      <vt:lpstr>Kaj se dogaja na šoli? (1.-9. raz.)</vt:lpstr>
      <vt:lpstr>Obisk Portugalske</vt:lpstr>
      <vt:lpstr>Pot na Portugalsko</vt:lpstr>
      <vt:lpstr>Pot domov</vt:lpstr>
      <vt:lpstr>Kaj se bo dogajalo na Portugalskem?</vt:lpstr>
      <vt:lpstr>Hostel Pousada de jovens Sintra</vt:lpstr>
      <vt:lpstr>Kaj bomo vzeli s sabo?</vt:lpstr>
      <vt:lpstr>Obrigada!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krilih raznolikosti On the wings of diversity  1. 10. 2022–31. 3. 2024  koordinatorica projekta: Melita Škrlec članica projektnega tima: Tadeja Savski</dc:title>
  <dc:creator>Tadeja Savski</dc:creator>
  <cp:lastModifiedBy>Melita</cp:lastModifiedBy>
  <cp:revision>81</cp:revision>
  <dcterms:created xsi:type="dcterms:W3CDTF">2022-08-25T17:43:37Z</dcterms:created>
  <dcterms:modified xsi:type="dcterms:W3CDTF">2023-01-08T12:07:15Z</dcterms:modified>
</cp:coreProperties>
</file>